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43" r:id="rId3"/>
    <p:sldId id="334" r:id="rId4"/>
    <p:sldId id="392" r:id="rId5"/>
    <p:sldId id="393" r:id="rId6"/>
    <p:sldId id="394" r:id="rId7"/>
    <p:sldId id="374" r:id="rId8"/>
    <p:sldId id="376" r:id="rId9"/>
    <p:sldId id="375" r:id="rId10"/>
    <p:sldId id="385" r:id="rId11"/>
    <p:sldId id="377" r:id="rId12"/>
    <p:sldId id="391" r:id="rId13"/>
    <p:sldId id="420" r:id="rId14"/>
    <p:sldId id="388" r:id="rId15"/>
    <p:sldId id="390" r:id="rId16"/>
    <p:sldId id="422" r:id="rId17"/>
    <p:sldId id="387" r:id="rId18"/>
    <p:sldId id="421" r:id="rId19"/>
    <p:sldId id="423" r:id="rId20"/>
    <p:sldId id="424" r:id="rId21"/>
    <p:sldId id="389" r:id="rId22"/>
    <p:sldId id="414" r:id="rId23"/>
    <p:sldId id="402" r:id="rId24"/>
    <p:sldId id="404" r:id="rId25"/>
    <p:sldId id="408" r:id="rId26"/>
    <p:sldId id="409" r:id="rId27"/>
    <p:sldId id="416" r:id="rId28"/>
    <p:sldId id="406" r:id="rId29"/>
    <p:sldId id="405" r:id="rId30"/>
    <p:sldId id="412" r:id="rId31"/>
    <p:sldId id="407" r:id="rId32"/>
    <p:sldId id="413" r:id="rId33"/>
    <p:sldId id="411" r:id="rId34"/>
    <p:sldId id="42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4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6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9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iadb.org/publications/english/document/Mapping-Income-Poverty-in-Belize-Using-Satellite-Features-and-Machine-Learning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ring.github.io/machine_learning/2017/05/01/frau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7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 for Public Policy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50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Today – Brief Introduction to Machine Learning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3702206" y="1413163"/>
            <a:ext cx="6957912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Cross-Validation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2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Ridge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Lasso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Decision Trees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8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Introduction to R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[R for Everyone]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B7266F8-3157-C747-8DA2-4472E2C0B58D}"/>
              </a:ext>
            </a:extLst>
          </p:cNvPr>
          <p:cNvSpPr/>
          <p:nvPr/>
        </p:nvSpPr>
        <p:spPr>
          <a:xfrm>
            <a:off x="917045" y="1184458"/>
            <a:ext cx="1603129" cy="2415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R for Everyone: Advanced Analytics and Graphics (Addison-Wesley Data and  Analytics): Lander, Jared P.: 9780321888037: Amazon.com: Books">
            <a:extLst>
              <a:ext uri="{FF2B5EF4-FFF2-40B4-BE49-F238E27FC236}">
                <a16:creationId xmlns:a16="http://schemas.microsoft.com/office/drawing/2014/main" id="{8F937D99-F96C-194D-B8E5-E1E9410F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6" y="3717155"/>
            <a:ext cx="1701530" cy="21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Artificial Intelligence</a:t>
            </a:r>
          </a:p>
        </p:txBody>
      </p:sp>
      <p:pic>
        <p:nvPicPr>
          <p:cNvPr id="7" name="Picture 4" descr="https://www.edureka.co/blog/wp-content/uploads/2018/03/AI-vs-ML-vs-Deep-Learning.png">
            <a:extLst>
              <a:ext uri="{FF2B5EF4-FFF2-40B4-BE49-F238E27FC236}">
                <a16:creationId xmlns:a16="http://schemas.microsoft.com/office/drawing/2014/main" id="{DC08F4DD-8926-9846-ADA2-3C45ABE0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1" y="1416205"/>
            <a:ext cx="11065744" cy="46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Why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0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972184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Arguments for Using Machine Learning for Public Policy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4" y="1096035"/>
            <a:ext cx="6749482" cy="427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Needed ML Big Data (models with 100+ variables)</a:t>
            </a:r>
          </a:p>
          <a:p>
            <a:pPr marL="971550" lvl="1" indent="-5143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“Unstructured” data e.g. satellite imagery, text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Can learn non-linear relationships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Better forecasts / econometrics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Anomaly detection (for fraud detection)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What is Big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B6CC-C141-F24A-B372-F21977D0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9" y="1706136"/>
            <a:ext cx="6011746" cy="378740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185" y="1271238"/>
            <a:ext cx="4895386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Big data is Data with Three “v’s”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volume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variety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velocity</a:t>
            </a:r>
          </a:p>
          <a:p>
            <a:pPr lvl="2">
              <a:lnSpc>
                <a:spcPct val="114000"/>
              </a:lnSpc>
            </a:pPr>
            <a:endParaRPr lang="en-US" sz="2400" u="sng" dirty="0"/>
          </a:p>
          <a:p>
            <a:pPr>
              <a:lnSpc>
                <a:spcPct val="114000"/>
              </a:lnSpc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AFE99-D5CC-3E40-AEF6-C601547B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276814"/>
            <a:ext cx="6332299" cy="43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(Big Data Needs Machine Learning)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B5FCB-094D-7044-B20E-FD87D295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9358"/>
            <a:ext cx="7003276" cy="5166351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7201743-2C0B-D244-B602-CB75F310264A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models continue to improve given more data (both # of variables and # of observations)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datasets: </a:t>
            </a: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gain from machine learning vs econometrics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(To Use Satellite Imagery ”Big Data”)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211" y="1466965"/>
            <a:ext cx="3144644" cy="235290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 Imagery variables too high dimensional for traditional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5CA8-230B-3A4D-9C0F-12C04379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5406"/>
            <a:ext cx="6785171" cy="4651533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B7ADFB1-ADDB-B044-B48E-20FF4E8E08B1}"/>
              </a:ext>
            </a:extLst>
          </p:cNvPr>
          <p:cNvSpPr txBox="1">
            <a:spLocks/>
          </p:cNvSpPr>
          <p:nvPr/>
        </p:nvSpPr>
        <p:spPr>
          <a:xfrm>
            <a:off x="665356" y="5754766"/>
            <a:ext cx="10103006" cy="105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Mapping Poverty in Belize Using Satellite Imagery </a:t>
            </a:r>
            <a:r>
              <a:rPr lang="en-US" sz="1800" dirty="0">
                <a:hlinkClick r:id="rId3"/>
              </a:rPr>
              <a:t>https://publications.iadb.org/publications/english/document/Mapping-Income-Poverty-in-Belize-Using-Satellite-Features-and-Machine-Learning.pdf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687"/>
            <a:ext cx="10515600" cy="79526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(Can learn Nonlinear relationships)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5B62A1-84C8-794D-BFF8-AAF16638DB3B}"/>
              </a:ext>
            </a:extLst>
          </p:cNvPr>
          <p:cNvGrpSpPr/>
          <p:nvPr/>
        </p:nvGrpSpPr>
        <p:grpSpPr>
          <a:xfrm>
            <a:off x="1050125" y="1575697"/>
            <a:ext cx="5166993" cy="3543205"/>
            <a:chOff x="1483113" y="1961782"/>
            <a:chExt cx="5166993" cy="354320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761168-0B65-204C-A773-23142971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2085279"/>
              <a:ext cx="0" cy="3419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ABA946F-4884-784D-ABF6-E0E8D70E9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5504986"/>
              <a:ext cx="495485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5C23A87B-83B6-8645-B20E-45BFEB494111}"/>
                </a:ext>
              </a:extLst>
            </p:cNvPr>
            <p:cNvSpPr/>
            <p:nvPr/>
          </p:nvSpPr>
          <p:spPr>
            <a:xfrm>
              <a:off x="1895709" y="4649418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6817E6F3-CC43-CB49-8284-9BFEB8FF85B9}"/>
                </a:ext>
              </a:extLst>
            </p:cNvPr>
            <p:cNvSpPr/>
            <p:nvPr/>
          </p:nvSpPr>
          <p:spPr>
            <a:xfrm>
              <a:off x="3319348" y="42584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A1B6C9EB-907A-BB40-8450-6E2AAF80102E}"/>
                </a:ext>
              </a:extLst>
            </p:cNvPr>
            <p:cNvSpPr/>
            <p:nvPr/>
          </p:nvSpPr>
          <p:spPr>
            <a:xfrm>
              <a:off x="2601953" y="347572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629046D8-94D2-C347-8D73-0B7437E451B8}"/>
                </a:ext>
              </a:extLst>
            </p:cNvPr>
            <p:cNvSpPr/>
            <p:nvPr/>
          </p:nvSpPr>
          <p:spPr>
            <a:xfrm>
              <a:off x="4531109" y="3667919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ADBF92E4-FAB3-C44A-9985-AE9A16CDD8A9}"/>
                </a:ext>
              </a:extLst>
            </p:cNvPr>
            <p:cNvSpPr/>
            <p:nvPr/>
          </p:nvSpPr>
          <p:spPr>
            <a:xfrm>
              <a:off x="6159462" y="343557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790BB1D6-B849-6D4A-B6BE-F9FBFCE8D8CC}"/>
                </a:ext>
              </a:extLst>
            </p:cNvPr>
            <p:cNvSpPr/>
            <p:nvPr/>
          </p:nvSpPr>
          <p:spPr>
            <a:xfrm>
              <a:off x="3319348" y="22217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DF0CF536-CB8C-3443-8492-06FAB942D9DE}"/>
                </a:ext>
              </a:extLst>
            </p:cNvPr>
            <p:cNvSpPr/>
            <p:nvPr/>
          </p:nvSpPr>
          <p:spPr>
            <a:xfrm>
              <a:off x="5378616" y="3537917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6C782684-39DF-EA4C-B19B-430814508B25}"/>
                </a:ext>
              </a:extLst>
            </p:cNvPr>
            <p:cNvSpPr/>
            <p:nvPr/>
          </p:nvSpPr>
          <p:spPr>
            <a:xfrm>
              <a:off x="4531109" y="2586443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Donut 20">
              <a:extLst>
                <a:ext uri="{FF2B5EF4-FFF2-40B4-BE49-F238E27FC236}">
                  <a16:creationId xmlns:a16="http://schemas.microsoft.com/office/drawing/2014/main" id="{561ADFD7-3672-F042-A330-19B911FA66CD}"/>
                </a:ext>
              </a:extLst>
            </p:cNvPr>
            <p:cNvSpPr/>
            <p:nvPr/>
          </p:nvSpPr>
          <p:spPr>
            <a:xfrm>
              <a:off x="5203908" y="1961782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Donut 21">
              <a:extLst>
                <a:ext uri="{FF2B5EF4-FFF2-40B4-BE49-F238E27FC236}">
                  <a16:creationId xmlns:a16="http://schemas.microsoft.com/office/drawing/2014/main" id="{EF480149-A8E0-714A-A3DB-EBFD1F0EC039}"/>
                </a:ext>
              </a:extLst>
            </p:cNvPr>
            <p:cNvSpPr/>
            <p:nvPr/>
          </p:nvSpPr>
          <p:spPr>
            <a:xfrm>
              <a:off x="5419498" y="2633581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F7F8E51-6749-A04E-A518-D2B7F7F23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14" y="1575697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Example: classify “O”s separate from X’s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D5C273-E768-E74D-AB09-7E7207097CED}"/>
              </a:ext>
            </a:extLst>
          </p:cNvPr>
          <p:cNvCxnSpPr>
            <a:cxnSpLocks/>
          </p:cNvCxnSpPr>
          <p:nvPr/>
        </p:nvCxnSpPr>
        <p:spPr>
          <a:xfrm>
            <a:off x="3021980" y="1315844"/>
            <a:ext cx="3334215" cy="380305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/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Econometrics: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blipFill>
                <a:blip r:embed="rId2"/>
                <a:stretch>
                  <a:fillRect l="-5747" t="-20000" r="-3065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2905774-E1F1-334C-8B75-15538F5A5C81}"/>
              </a:ext>
            </a:extLst>
          </p:cNvPr>
          <p:cNvSpPr txBox="1"/>
          <p:nvPr/>
        </p:nvSpPr>
        <p:spPr>
          <a:xfrm>
            <a:off x="3377004" y="5283092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5E3AD-FF45-1340-95C1-9132022B4850}"/>
              </a:ext>
            </a:extLst>
          </p:cNvPr>
          <p:cNvSpPr txBox="1"/>
          <p:nvPr/>
        </p:nvSpPr>
        <p:spPr>
          <a:xfrm>
            <a:off x="533592" y="2755707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206FE6A-E48D-DA4C-8A4A-255DCDD45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42559"/>
              </p:ext>
            </p:extLst>
          </p:nvPr>
        </p:nvGraphicFramePr>
        <p:xfrm>
          <a:off x="7549279" y="4690221"/>
          <a:ext cx="3592596" cy="164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298">
                  <a:extLst>
                    <a:ext uri="{9D8B030D-6E8A-4147-A177-3AD203B41FA5}">
                      <a16:colId xmlns:a16="http://schemas.microsoft.com/office/drawing/2014/main" val="2719601222"/>
                    </a:ext>
                  </a:extLst>
                </a:gridCol>
                <a:gridCol w="1796298">
                  <a:extLst>
                    <a:ext uri="{9D8B030D-6E8A-4147-A177-3AD203B41FA5}">
                      <a16:colId xmlns:a16="http://schemas.microsoft.com/office/drawing/2014/main" val="125942404"/>
                    </a:ext>
                  </a:extLst>
                </a:gridCol>
              </a:tblGrid>
              <a:tr h="447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11700"/>
                  </a:ext>
                </a:extLst>
              </a:tr>
              <a:tr h="520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960140"/>
                  </a:ext>
                </a:extLst>
              </a:tr>
              <a:tr h="679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4241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E645E37-1F2B-B54E-9A4B-F307AB51A422}"/>
              </a:ext>
            </a:extLst>
          </p:cNvPr>
          <p:cNvGrpSpPr/>
          <p:nvPr/>
        </p:nvGrpSpPr>
        <p:grpSpPr>
          <a:xfrm>
            <a:off x="3919703" y="983208"/>
            <a:ext cx="3468311" cy="1797110"/>
            <a:chOff x="3919703" y="983208"/>
            <a:chExt cx="3468311" cy="179711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2A2572-CFD2-6342-8B4B-6D54CF5E1AF5}"/>
                </a:ext>
              </a:extLst>
            </p:cNvPr>
            <p:cNvCxnSpPr>
              <a:cxnSpLocks/>
            </p:cNvCxnSpPr>
            <p:nvPr/>
          </p:nvCxnSpPr>
          <p:spPr>
            <a:xfrm>
              <a:off x="3919703" y="2780318"/>
              <a:ext cx="3468311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C0D129-F00B-3C41-9E51-F729DA740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703" y="983208"/>
              <a:ext cx="0" cy="1772499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85353F-5635-4E4D-947A-729AC62A8DE8}"/>
              </a:ext>
            </a:extLst>
          </p:cNvPr>
          <p:cNvSpPr txBox="1"/>
          <p:nvPr/>
        </p:nvSpPr>
        <p:spPr>
          <a:xfrm>
            <a:off x="7533685" y="3894001"/>
            <a:ext cx="43624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/>
              <a:t>Machine Learning: regression tree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30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(Better Forecasts For Fiscal Crises)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D807-4A6B-674B-8C5E-BC6424D2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0" y="1075406"/>
            <a:ext cx="7616391" cy="55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77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(Better Forecasts of Inflation)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87D8-C6C7-0F44-89D0-B4548E0E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30" y="1075406"/>
            <a:ext cx="6578289" cy="50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What is Machine Learning?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versus econometrics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Why Machine Learning for </a:t>
            </a:r>
            <a:r>
              <a:rPr lang="en-US" b="1"/>
              <a:t>Public Policy</a:t>
            </a:r>
            <a:endParaRPr lang="en-US" b="1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Some Basic Machine Learning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vs Unsupervised learning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(Anomaly Detection Aka Fraud Alerts)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ED54-DAD3-6349-AE8B-96CBFC65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90" y="1075406"/>
            <a:ext cx="7898161" cy="5190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F5367-CEBE-7143-8A3B-B931D2830102}"/>
              </a:ext>
            </a:extLst>
          </p:cNvPr>
          <p:cNvSpPr/>
          <p:nvPr/>
        </p:nvSpPr>
        <p:spPr>
          <a:xfrm>
            <a:off x="1921831" y="6393196"/>
            <a:ext cx="669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Source: https://shiring.github.io/machine_learning/2017/05/01/fraud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7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Some Basic Machine Learning Concepts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68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Supervised vs Unsupervised Learning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observe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random forests to predict loan default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 based on applicant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	</a:t>
                </a:r>
              </a:p>
              <a:p>
                <a:pPr>
                  <a:lnSpc>
                    <a:spcPct val="114000"/>
                  </a:lnSpc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Unsupervised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only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clustering loan applicants based on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blipFill>
                <a:blip r:embed="rId2"/>
                <a:stretch>
                  <a:fillRect l="-2278" t="-48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unsupervised learning">
            <a:extLst>
              <a:ext uri="{FF2B5EF4-FFF2-40B4-BE49-F238E27FC236}">
                <a16:creationId xmlns:a16="http://schemas.microsoft.com/office/drawing/2014/main" id="{68F5E20C-4B40-3C4F-AE12-090CF9CA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95" y="1339138"/>
            <a:ext cx="5242737" cy="27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859C9-2D6C-9B4F-A703-B3BAF157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91" y="3992972"/>
            <a:ext cx="3783084" cy="27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3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Supervised learning: learning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our predicted out given inputs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  <a:blipFill>
                <a:blip r:embed="rId2"/>
                <a:stretch>
                  <a:fillRect l="-2319" t="-17978" b="-2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= “epsilon” (unexplained portion)</a:t>
                </a: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n 2"/>
              <p:cNvSpPr/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X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a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690037" y="3009014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be 8"/>
              <p:cNvSpPr/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b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5798288" y="3003697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93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“Estimating”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>
                <a:blip r:embed="rId2"/>
                <a:stretch>
                  <a:fillRect l="-2733" t="-8219" b="-23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Y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2800" b="0" dirty="0"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is the true value</a:t>
                </a:r>
                <a:endParaRPr lang="en-US" sz="28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can only use data to “guess”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call this guess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How do we know when we’ve selected a “good”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?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reserve a portion of our data into a “test” set, estimate a model on the other part, and see how our model performs on this test set</a:t>
                </a:r>
              </a:p>
              <a:p>
                <a:pPr>
                  <a:lnSpc>
                    <a:spcPct val="150000"/>
                  </a:lnSpc>
                </a:pPr>
                <a:endParaRPr lang="en-US" sz="28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blipFill>
                <a:blip r:embed="rId3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 Training Data Subsets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7BD8-AB57-4E8C-8395-690E3BD2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990600"/>
            <a:ext cx="2809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Testing/Training Split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Test or Validation set: </a:t>
            </a:r>
            <a:r>
              <a:rPr lang="en-US" sz="2800" dirty="0"/>
              <a:t>subset of data used during intermediate stages to “tune” model parameters</a:t>
            </a:r>
          </a:p>
          <a:p>
            <a:endParaRPr lang="en-US" sz="2800" b="1" dirty="0"/>
          </a:p>
          <a:p>
            <a:r>
              <a:rPr lang="en-US" sz="2800" b="1" dirty="0"/>
              <a:t>Rule of thumb 75% training 25% test -</a:t>
            </a:r>
            <a:r>
              <a:rPr lang="en-US" sz="2800" b="1" dirty="0" err="1"/>
              <a:t>ish</a:t>
            </a:r>
            <a:endParaRPr lang="en-US" sz="2800" b="1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B082-FA69-4698-B782-50F4EEC7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01" y="1066800"/>
            <a:ext cx="2438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4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Randomly Selecting Rows for Test or Training 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387530"/>
            <a:ext cx="440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Observations are randomly selected into either testing or training splits of the data 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A935E-C483-6042-BF47-5EB247E5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0" y="1130754"/>
            <a:ext cx="5740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96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 and Variance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5" y="1175657"/>
            <a:ext cx="9144000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of an in-sample statistic to over or under estimate the statistic in the </a:t>
            </a:r>
            <a:r>
              <a:rPr lang="en-US" sz="3200" b="1" i="1" dirty="0">
                <a:latin typeface="Calibri" charset="0"/>
                <a:ea typeface="Calibri" charset="0"/>
                <a:cs typeface="Calibri" charset="0"/>
              </a:rPr>
              <a:t>population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Variance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to noisily estimate a statistic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. E.g., sensitivity to small fluctuations in the training dataset. </a:t>
            </a:r>
          </a:p>
        </p:txBody>
      </p:sp>
    </p:spTree>
    <p:extLst>
      <p:ext uri="{BB962C8B-B14F-4D97-AF65-F5344CB8AC3E}">
        <p14:creationId xmlns:p14="http://schemas.microsoft.com/office/powerpoint/2010/main" val="27464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4" y="1175657"/>
            <a:ext cx="5081181" cy="50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906496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About Me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 txBox="1">
            <a:spLocks/>
          </p:cNvSpPr>
          <p:nvPr/>
        </p:nvSpPr>
        <p:spPr>
          <a:xfrm>
            <a:off x="838200" y="1436914"/>
            <a:ext cx="6108865" cy="4740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Assistant Professor Economics and Management Science Chapman University</a:t>
            </a:r>
          </a:p>
          <a:p>
            <a:r>
              <a:rPr lang="en-US" sz="2400" dirty="0"/>
              <a:t>PhD in economics, Boston University</a:t>
            </a:r>
          </a:p>
          <a:p>
            <a:r>
              <a:rPr lang="en-US" sz="2400" b="1" dirty="0"/>
              <a:t>Research Fields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Applications of artificial intelligence (computer vision) </a:t>
            </a:r>
          </a:p>
          <a:p>
            <a:pPr lvl="1"/>
            <a:r>
              <a:rPr lang="en-US" sz="2000" dirty="0"/>
              <a:t>Economics of information systems</a:t>
            </a:r>
          </a:p>
          <a:p>
            <a:pPr lvl="1"/>
            <a:r>
              <a:rPr lang="en-US" sz="2000" dirty="0"/>
              <a:t>Development economics</a:t>
            </a:r>
          </a:p>
          <a:p>
            <a:pPr lvl="1"/>
            <a:r>
              <a:rPr lang="en-US" sz="2000" dirty="0"/>
              <a:t>Digitization strategy</a:t>
            </a:r>
          </a:p>
          <a:p>
            <a:r>
              <a:rPr lang="en-US" sz="2400" b="1" dirty="0"/>
              <a:t>Teaching Fields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Machine learning </a:t>
            </a:r>
          </a:p>
          <a:p>
            <a:pPr lvl="1"/>
            <a:r>
              <a:rPr lang="en-US" sz="2000" dirty="0"/>
              <a:t>Applications of artificial intelligence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88AF75-EFCB-43CE-9EC3-97784279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47" y="1646677"/>
            <a:ext cx="4772458" cy="317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DA8222-6E56-B043-9FE0-827405218805}"/>
              </a:ext>
            </a:extLst>
          </p:cNvPr>
          <p:cNvSpPr/>
          <p:nvPr/>
        </p:nvSpPr>
        <p:spPr>
          <a:xfrm>
            <a:off x="63190" y="1451621"/>
            <a:ext cx="7778286" cy="4614642"/>
          </a:xfrm>
          <a:prstGeom prst="rect">
            <a:avLst/>
          </a:prstGeom>
          <a:blipFill>
            <a:blip r:embed="rId2" cstate="print"/>
            <a:stretch>
              <a:fillRect r="-297" b="-980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33D0048-16FB-9D49-8661-9C111C3866A5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Training</a:t>
            </a:r>
            <a:r>
              <a:rPr lang="en-US" sz="2400" dirty="0"/>
              <a:t> sample (~bias) ↓  as we ↑ model complexity (e.g. number of variables)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Test</a:t>
            </a:r>
            <a:r>
              <a:rPr lang="en-US" sz="2400" dirty="0"/>
              <a:t> sample (~variance) ↑ as we ↑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Key: finding optimal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8678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Key: Finding Optimal Model Complexity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61997A4-9502-4EE2-80A3-2F8ECA7C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62" y="1175656"/>
            <a:ext cx="6612762" cy="49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0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199182" cy="1630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cs typeface="Calibri" charset="0"/>
              </a:rPr>
              <a:t>Optimal Model Complexity: Neither Underfit Nor Overfit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4796053-06F8-4544-B095-E8BC88C780B9}"/>
              </a:ext>
            </a:extLst>
          </p:cNvPr>
          <p:cNvSpPr/>
          <p:nvPr/>
        </p:nvSpPr>
        <p:spPr>
          <a:xfrm>
            <a:off x="917754" y="2048963"/>
            <a:ext cx="9902903" cy="3833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946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Assessing Model Accuracy: Mean Squared Error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−1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=81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74" r="-456579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51" t="-2174" r="-257732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174" r="-125225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174" r="-1460" b="-4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94000" r="-146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194000" r="-12522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194000" r="-146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94000" r="-12522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94000" r="-146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394000" r="-125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394000" r="-1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/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  means we add up anything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, starting at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blipFill>
                <a:blip r:embed="rId4"/>
                <a:stretch>
                  <a:fillRect l="-3311" t="-1887" r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63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Summary – Intro to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Machine Learning </a:t>
            </a:r>
            <a:r>
              <a:rPr lang="en-US" dirty="0"/>
              <a:t>is a set of methods developed to find robust patterns across datasets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b="1"/>
              <a:t>Public Policy can </a:t>
            </a:r>
            <a:r>
              <a:rPr lang="en-US" b="1" dirty="0"/>
              <a:t>benefit from machine learning.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Remember these key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(Y,X) vs Unsupervised learning (just X)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 -&gt; train, see how it performs on test)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 – how far off model from true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 – precision of estimated model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error = bias^2 + variance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My Research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582-C789-4DC9-908D-868888A22C6A}"/>
              </a:ext>
            </a:extLst>
          </p:cNvPr>
          <p:cNvSpPr txBox="1"/>
          <p:nvPr/>
        </p:nvSpPr>
        <p:spPr>
          <a:xfrm>
            <a:off x="621475" y="1414131"/>
            <a:ext cx="10862769" cy="27330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Satellite Imagery + Computer Vision + Machine Learning</a:t>
            </a: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Advised World Bank/IDB on COVID poverty transfers in Belize, Togo, Guinea</a:t>
            </a: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03EC-A632-464D-AB33-6BE6755F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18" y="3227689"/>
            <a:ext cx="2704082" cy="3128661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4B38B9D-B229-4308-9CEB-D9EA9CB9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8" y="2467473"/>
            <a:ext cx="3586308" cy="179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013E2-452D-48A6-A796-45BAA3052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549" y="3549123"/>
            <a:ext cx="3630832" cy="2049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2386E-E0E3-45DA-9E0D-37CB9E9DB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235" y="4374067"/>
            <a:ext cx="3308146" cy="234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15E42-C3B9-4A49-8823-9CD26C274DA3}"/>
              </a:ext>
            </a:extLst>
          </p:cNvPr>
          <p:cNvSpPr txBox="1"/>
          <p:nvPr/>
        </p:nvSpPr>
        <p:spPr>
          <a:xfrm>
            <a:off x="3952549" y="2904523"/>
            <a:ext cx="145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 cars in parking lots!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C76A6-37D4-436B-8670-CB355B982F81}"/>
              </a:ext>
            </a:extLst>
          </p:cNvPr>
          <p:cNvSpPr txBox="1"/>
          <p:nvPr/>
        </p:nvSpPr>
        <p:spPr>
          <a:xfrm>
            <a:off x="397335" y="5086323"/>
            <a:ext cx="145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Damaged buildings in Syria!</a:t>
            </a:r>
          </a:p>
        </p:txBody>
      </p:sp>
    </p:spTree>
    <p:extLst>
      <p:ext uri="{BB962C8B-B14F-4D97-AF65-F5344CB8AC3E}">
        <p14:creationId xmlns:p14="http://schemas.microsoft.com/office/powerpoint/2010/main" val="14021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More “Business”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C9582-C789-4DC9-908D-868888A22C6A}"/>
              </a:ext>
            </a:extLst>
          </p:cNvPr>
          <p:cNvSpPr txBox="1"/>
          <p:nvPr/>
        </p:nvSpPr>
        <p:spPr>
          <a:xfrm>
            <a:off x="895134" y="1234363"/>
            <a:ext cx="11441215" cy="18667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Online Media Piracy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IT Strategy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7A021-32B6-4A28-B03F-A3045B6B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4" y="2124935"/>
            <a:ext cx="3743907" cy="4163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EBDE42-9A92-4EAA-9E1D-D773096FB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045" y="1888707"/>
            <a:ext cx="50673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B12D5-8167-410E-8E7E-821E01427CE6}"/>
              </a:ext>
            </a:extLst>
          </p:cNvPr>
          <p:cNvSpPr txBox="1">
            <a:spLocks/>
          </p:cNvSpPr>
          <p:nvPr/>
        </p:nvSpPr>
        <p:spPr>
          <a:xfrm>
            <a:off x="536234" y="0"/>
            <a:ext cx="10948010" cy="1712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Most Proud of: Cited on the Wikipedia Page for “Waffle”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24A9A-07E3-4B5F-8FE2-074C60CB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56" y="1384187"/>
            <a:ext cx="6190239" cy="5154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1081F7-9D49-415A-AF32-5922C3101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17" y="2110286"/>
            <a:ext cx="4683557" cy="1030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015CF1-1C95-4DAC-A359-11880F905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705" y="4165600"/>
            <a:ext cx="8358602" cy="8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bg1"/>
                </a:solidFill>
              </a:rPr>
              <a:t>What </a:t>
            </a:r>
            <a:r>
              <a:rPr lang="en-US" sz="4800" b="1" dirty="0">
                <a:solidFill>
                  <a:schemeClr val="bg1"/>
                </a:solidFill>
              </a:rPr>
              <a:t>is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64" y="402439"/>
            <a:ext cx="4169898" cy="124882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Public </a:t>
            </a:r>
            <a:r>
              <a:rPr lang="en-US" sz="4000" dirty="0">
                <a:solidFill>
                  <a:srgbClr val="0070C0"/>
                </a:solidFill>
              </a:rPr>
              <a:t>Conception</a:t>
            </a:r>
            <a:r>
              <a:rPr lang="en-US" sz="3600" dirty="0">
                <a:solidFill>
                  <a:srgbClr val="0070C0"/>
                </a:solidFill>
              </a:rPr>
              <a:t> of Machine Learning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B739D1E-3E0C-7D4C-9478-E2B902A1EF99}"/>
              </a:ext>
            </a:extLst>
          </p:cNvPr>
          <p:cNvSpPr txBox="1">
            <a:spLocks/>
          </p:cNvSpPr>
          <p:nvPr/>
        </p:nvSpPr>
        <p:spPr>
          <a:xfrm>
            <a:off x="6942015" y="402439"/>
            <a:ext cx="4169898" cy="1248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0070C0"/>
                </a:solidFill>
              </a:rPr>
              <a:t>Reality (90% of the time)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DF7C5-0524-A746-AC0B-C8BFD42F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1890776"/>
            <a:ext cx="3297429" cy="193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427C0-CC90-E54B-8B8C-C7F9C07F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98" y="2152259"/>
            <a:ext cx="2924828" cy="1645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C552D-0799-B742-9440-A20D5916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" y="4636185"/>
            <a:ext cx="2793902" cy="1564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0FE2F-C79B-D547-AB94-7C8003EB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313" y="4321969"/>
            <a:ext cx="3545753" cy="190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/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blipFill>
                <a:blip r:embed="rId6"/>
                <a:stretch>
                  <a:fillRect l="-2685" t="-17021" r="-1006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3AD385C-50E6-2641-97A9-04F2E52C1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088" y="2974867"/>
            <a:ext cx="3545752" cy="36374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48A3F3-6CB2-D04E-9803-65776815A75E}"/>
              </a:ext>
            </a:extLst>
          </p:cNvPr>
          <p:cNvSpPr txBox="1"/>
          <p:nvPr/>
        </p:nvSpPr>
        <p:spPr>
          <a:xfrm>
            <a:off x="2343807" y="4445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1E0326-9C3C-404F-97BF-59A7659CA5A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9959927" y="1882101"/>
            <a:ext cx="506436" cy="3968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3C1A61-447E-3942-89FC-FDA41E06F410}"/>
              </a:ext>
            </a:extLst>
          </p:cNvPr>
          <p:cNvSpPr txBox="1"/>
          <p:nvPr/>
        </p:nvSpPr>
        <p:spPr>
          <a:xfrm>
            <a:off x="10466363" y="1651268"/>
            <a:ext cx="147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Input 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D2B6BC-3C67-3A46-9A4F-CD11D0FEFC2B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>
            <a:off x="7635400" y="2312780"/>
            <a:ext cx="765890" cy="1231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AAB97C-53D3-F749-8593-3E26D253D9A5}"/>
              </a:ext>
            </a:extLst>
          </p:cNvPr>
          <p:cNvSpPr txBox="1"/>
          <p:nvPr/>
        </p:nvSpPr>
        <p:spPr>
          <a:xfrm>
            <a:off x="6899589" y="1481783"/>
            <a:ext cx="1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Target or Output</a:t>
            </a:r>
          </a:p>
        </p:txBody>
      </p:sp>
    </p:spTree>
    <p:extLst>
      <p:ext uri="{BB962C8B-B14F-4D97-AF65-F5344CB8AC3E}">
        <p14:creationId xmlns:p14="http://schemas.microsoft.com/office/powerpoint/2010/main" val="303795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189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Econometrics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Machine Learning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computer science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Prediction/classification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Desire: goodness of fit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Huge Datasets! (Terabytes)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Thousands of variables!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Whatever works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endParaRPr lang="en-US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6096000" y="1413163"/>
            <a:ext cx="4564117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Econometrics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economics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Explicitly testing a theory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“Statistical significance” more important than model fit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datasets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Few dozen variables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“It works in practice, but what about theory?”</a:t>
            </a:r>
          </a:p>
        </p:txBody>
      </p:sp>
    </p:spTree>
    <p:extLst>
      <p:ext uri="{BB962C8B-B14F-4D97-AF65-F5344CB8AC3E}">
        <p14:creationId xmlns:p14="http://schemas.microsoft.com/office/powerpoint/2010/main" val="7302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7971</TotalTime>
  <Words>1090</Words>
  <Application>Microsoft Office PowerPoint</Application>
  <PresentationFormat>Widescreen</PresentationFormat>
  <Paragraphs>216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</vt:lpstr>
      <vt:lpstr>Introduction to Machine Learning for Public Policy</vt:lpstr>
      <vt:lpstr>Outline</vt:lpstr>
      <vt:lpstr>About Me</vt:lpstr>
      <vt:lpstr>PowerPoint Presentation</vt:lpstr>
      <vt:lpstr>PowerPoint Presentation</vt:lpstr>
      <vt:lpstr>PowerPoint Presentation</vt:lpstr>
      <vt:lpstr>PowerPoint Presentation</vt:lpstr>
      <vt:lpstr>Public Conception of Machine Learning</vt:lpstr>
      <vt:lpstr>Machine Learning Versus Econometrics</vt:lpstr>
      <vt:lpstr>Today – Brief Introduction to Machine Learning</vt:lpstr>
      <vt:lpstr>Machine Learning Versus Artificial Intelligence</vt:lpstr>
      <vt:lpstr>PowerPoint Presentation</vt:lpstr>
      <vt:lpstr>PowerPoint Presentation</vt:lpstr>
      <vt:lpstr>What is Big Data?</vt:lpstr>
      <vt:lpstr>Why ML? (Big Data Needs Machine Learning)</vt:lpstr>
      <vt:lpstr>Why ML? (To Use Satellite Imagery ”Big Data”) </vt:lpstr>
      <vt:lpstr>Why ML? (Can learn Nonlinear relationships)</vt:lpstr>
      <vt:lpstr>Why ML? (Better Forecasts For Fiscal Crises)</vt:lpstr>
      <vt:lpstr>Why ML? (Better Forecasts of Inflation)</vt:lpstr>
      <vt:lpstr>Why ML? (Anomaly Detection Aka Fraud Alerts)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– Intro to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218</cp:revision>
  <cp:lastPrinted>2019-07-22T15:55:49Z</cp:lastPrinted>
  <dcterms:created xsi:type="dcterms:W3CDTF">2017-12-17T16:55:41Z</dcterms:created>
  <dcterms:modified xsi:type="dcterms:W3CDTF">2021-12-08T09:23:49Z</dcterms:modified>
</cp:coreProperties>
</file>